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3.gif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17.png"/><Relationship Id="rId4" Type="http://schemas.openxmlformats.org/officeDocument/2006/relationships/image" Target="../media/image4.g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g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Comp 1_1.gif" descr="Comp 1_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des sociais"/>
          <p:cNvSpPr txBox="1"/>
          <p:nvPr/>
        </p:nvSpPr>
        <p:spPr>
          <a:xfrm>
            <a:off x="2540000" y="-3092451"/>
            <a:ext cx="4767625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Redes sociais</a:t>
            </a:r>
          </a:p>
        </p:txBody>
      </p:sp>
      <p:pic>
        <p:nvPicPr>
          <p:cNvPr id="172" name="socialmedia2.jpeg" descr="socialmedia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7215" y="-558800"/>
            <a:ext cx="24798430" cy="16532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Google-Play-White.png" descr="Google-Play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3300" y="5662522"/>
            <a:ext cx="7140988" cy="2390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App_Store_Icon_Grey.png" descr="App_Store_Icon_Gre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17500" y="5765800"/>
            <a:ext cx="6553200" cy="218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/aquisição"/>
          <p:cNvSpPr txBox="1"/>
          <p:nvPr/>
        </p:nvSpPr>
        <p:spPr>
          <a:xfrm>
            <a:off x="965200" y="899442"/>
            <a:ext cx="3789788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/aquisição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" grpId="1"/>
      <p:bldP build="whole" bldLvl="1" animBg="1" rev="0" advAuto="0" spid="174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"/>
          <p:cNvSpPr/>
          <p:nvPr/>
        </p:nvSpPr>
        <p:spPr>
          <a:xfrm>
            <a:off x="-8335" y="-123825"/>
            <a:ext cx="24384001" cy="13963650"/>
          </a:xfrm>
          <a:prstGeom prst="rect">
            <a:avLst/>
          </a:prstGeom>
          <a:solidFill>
            <a:srgbClr val="7320C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8" name="208 milhões de pessoas no BR."/>
          <p:cNvSpPr txBox="1"/>
          <p:nvPr/>
        </p:nvSpPr>
        <p:spPr>
          <a:xfrm>
            <a:off x="1930896" y="2952750"/>
            <a:ext cx="20505540" cy="290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14900"/>
              </a:lnSpc>
              <a:buClr>
                <a:srgbClr val="000000"/>
              </a:buClr>
              <a:buFont typeface="Calibri"/>
              <a:defRPr b="0" sz="101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latin typeface="Lato Bold"/>
                <a:ea typeface="Lato Bold"/>
                <a:cs typeface="Lato Bold"/>
                <a:sym typeface="Lato Bold"/>
              </a:rPr>
              <a:t>208 milhões </a:t>
            </a:r>
            <a:r>
              <a:rPr>
                <a:latin typeface="Lato Light"/>
                <a:ea typeface="Lato Light"/>
                <a:cs typeface="Lato Light"/>
                <a:sym typeface="Lato Light"/>
              </a:rPr>
              <a:t>de pessoas no BR.</a:t>
            </a:r>
            <a:endParaRPr>
              <a:latin typeface="Lato Bold"/>
              <a:ea typeface="Lato Bold"/>
              <a:cs typeface="Lato Bold"/>
              <a:sym typeface="Lato Bold"/>
            </a:endParaRPr>
          </a:p>
        </p:txBody>
      </p:sp>
      <p:pic>
        <p:nvPicPr>
          <p:cNvPr id="179" name="youp_branco.png" descr="youp_branco.png"/>
          <p:cNvPicPr>
            <a:picLocks noChangeAspect="1"/>
          </p:cNvPicPr>
          <p:nvPr/>
        </p:nvPicPr>
        <p:blipFill>
          <a:blip r:embed="rId2">
            <a:alphaModFix amt="76646"/>
            <a:extLst/>
          </a:blip>
          <a:stretch>
            <a:fillRect/>
          </a:stretch>
        </p:blipFill>
        <p:spPr>
          <a:xfrm>
            <a:off x="21349631" y="711200"/>
            <a:ext cx="2298674" cy="1120782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/ viabilidade econômica"/>
          <p:cNvSpPr txBox="1"/>
          <p:nvPr/>
        </p:nvSpPr>
        <p:spPr>
          <a:xfrm>
            <a:off x="812800" y="571499"/>
            <a:ext cx="8371009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/ viabilidade econômica </a:t>
            </a:r>
          </a:p>
        </p:txBody>
      </p:sp>
      <p:sp>
        <p:nvSpPr>
          <p:cNvPr id="181" name="7,4 milhões de pessoas no Brasil…"/>
          <p:cNvSpPr txBox="1"/>
          <p:nvPr/>
        </p:nvSpPr>
        <p:spPr>
          <a:xfrm>
            <a:off x="1891280" y="5607050"/>
            <a:ext cx="18846211" cy="422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12600"/>
              </a:lnSpc>
              <a:buClr>
                <a:srgbClr val="000000"/>
              </a:buClr>
              <a:buFont typeface="Calibri"/>
              <a:defRPr b="0" sz="101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latin typeface="Lato Bold"/>
                <a:ea typeface="Lato Bold"/>
                <a:cs typeface="Lato Bold"/>
                <a:sym typeface="Lato Bold"/>
              </a:rPr>
              <a:t>7,4 milhões</a:t>
            </a:r>
            <a:r>
              <a:rPr>
                <a:latin typeface="Lato Light"/>
                <a:ea typeface="Lato Light"/>
                <a:cs typeface="Lato Light"/>
                <a:sym typeface="Lato Light"/>
              </a:rPr>
              <a:t> de pessoas no Brasil 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algn="l" defTabSz="457200">
              <a:lnSpc>
                <a:spcPts val="12600"/>
              </a:lnSpc>
              <a:buClr>
                <a:srgbClr val="000000"/>
              </a:buClr>
              <a:buFont typeface="Calibri"/>
              <a:defRPr b="0" sz="101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latin typeface="Lato Light"/>
                <a:ea typeface="Lato Light"/>
                <a:cs typeface="Lato Light"/>
                <a:sym typeface="Lato Light"/>
              </a:rPr>
              <a:t>realizam trabalho voluntário.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2" name="Fonte: IBGE / IPEA"/>
          <p:cNvSpPr txBox="1"/>
          <p:nvPr/>
        </p:nvSpPr>
        <p:spPr>
          <a:xfrm>
            <a:off x="2009946" y="11747499"/>
            <a:ext cx="3672746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7000"/>
              </a:lnSpc>
              <a:buClr>
                <a:srgbClr val="000000"/>
              </a:buClr>
              <a:buFont typeface="Calibri"/>
              <a:defRPr b="0" i="1" sz="35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Fonte: IBGE / IPEA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"/>
          <p:cNvSpPr/>
          <p:nvPr/>
        </p:nvSpPr>
        <p:spPr>
          <a:xfrm>
            <a:off x="-8335" y="-123825"/>
            <a:ext cx="24384001" cy="13963650"/>
          </a:xfrm>
          <a:prstGeom prst="rect">
            <a:avLst/>
          </a:prstGeom>
          <a:solidFill>
            <a:srgbClr val="7320C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5" name="Rectangle"/>
          <p:cNvSpPr/>
          <p:nvPr/>
        </p:nvSpPr>
        <p:spPr>
          <a:xfrm>
            <a:off x="2349500" y="7734300"/>
            <a:ext cx="7275824" cy="42765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6" name="PATROCÍNIO = R$ 30.000 / MÊS…"/>
          <p:cNvSpPr txBox="1"/>
          <p:nvPr/>
        </p:nvSpPr>
        <p:spPr>
          <a:xfrm>
            <a:off x="2290365" y="2895599"/>
            <a:ext cx="11870334" cy="477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latin typeface="Lato Light"/>
                <a:ea typeface="Lato Light"/>
                <a:cs typeface="Lato Light"/>
                <a:sym typeface="Lato Light"/>
              </a:rPr>
              <a:t>PATROCÍNIO =</a:t>
            </a:r>
            <a:r>
              <a:t> </a:t>
            </a:r>
            <a:r>
              <a:rPr>
                <a:latin typeface="Lato Bold"/>
                <a:ea typeface="Lato Bold"/>
                <a:cs typeface="Lato Bold"/>
                <a:sym typeface="Lato Bold"/>
              </a:rPr>
              <a:t>R$ 30.000 / MÊS</a:t>
            </a:r>
          </a:p>
          <a:p>
            <a:pPr algn="l" defTabSz="457200">
              <a:lnSpc>
                <a:spcPts val="98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latin typeface="Lato Light"/>
                <a:ea typeface="Lato Light"/>
                <a:cs typeface="Lato Light"/>
                <a:sym typeface="Lato Light"/>
              </a:rPr>
              <a:t>MÍDIA =</a:t>
            </a:r>
            <a:r>
              <a:t> </a:t>
            </a:r>
            <a:r>
              <a:rPr>
                <a:latin typeface="Lato Bold"/>
                <a:ea typeface="Lato Bold"/>
                <a:cs typeface="Lato Bold"/>
                <a:sym typeface="Lato Bold"/>
              </a:rPr>
              <a:t>70%</a:t>
            </a:r>
          </a:p>
          <a:p>
            <a:pPr algn="l" defTabSz="457200">
              <a:lnSpc>
                <a:spcPts val="98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latin typeface="Lato Light"/>
                <a:ea typeface="Lato Light"/>
                <a:cs typeface="Lato Light"/>
                <a:sym typeface="Lato Light"/>
              </a:rPr>
              <a:t>CUSTOS =</a:t>
            </a:r>
            <a:r>
              <a:t> </a:t>
            </a:r>
            <a:r>
              <a:rPr>
                <a:latin typeface="Lato Bold"/>
                <a:ea typeface="Lato Bold"/>
                <a:cs typeface="Lato Bold"/>
                <a:sym typeface="Lato Bold"/>
              </a:rPr>
              <a:t>30%</a:t>
            </a:r>
            <a:endParaRPr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87" name="70% MÍDIA PAGA…"/>
          <p:cNvSpPr txBox="1"/>
          <p:nvPr/>
        </p:nvSpPr>
        <p:spPr>
          <a:xfrm>
            <a:off x="14025165" y="7835900"/>
            <a:ext cx="8285362" cy="477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latin typeface="Lato Bold"/>
                <a:ea typeface="Lato Bold"/>
                <a:cs typeface="Lato Bold"/>
                <a:sym typeface="Lato Bold"/>
              </a:rPr>
              <a:t>70%</a:t>
            </a:r>
            <a:r>
              <a:rPr>
                <a:latin typeface="Lato Light"/>
                <a:ea typeface="Lato Light"/>
                <a:cs typeface="Lato Light"/>
                <a:sym typeface="Lato Light"/>
              </a:rPr>
              <a:t> MÍDIA PAGA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algn="l" defTabSz="457200">
              <a:lnSpc>
                <a:spcPts val="98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latin typeface="Lato Bold"/>
                <a:ea typeface="Lato Bold"/>
                <a:cs typeface="Lato Bold"/>
                <a:sym typeface="Lato Bold"/>
              </a:rPr>
              <a:t>30%</a:t>
            </a:r>
            <a:r>
              <a:rPr>
                <a:latin typeface="Lato Light"/>
                <a:ea typeface="Lato Light"/>
                <a:cs typeface="Lato Light"/>
                <a:sym typeface="Lato Light"/>
              </a:rPr>
              <a:t> MÍDIA ORGÂNICA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algn="l" defTabSz="457200">
              <a:lnSpc>
                <a:spcPts val="9800"/>
              </a:lnSpc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88" name="Line"/>
          <p:cNvSpPr/>
          <p:nvPr/>
        </p:nvSpPr>
        <p:spPr>
          <a:xfrm>
            <a:off x="14033500" y="10274300"/>
            <a:ext cx="826869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9" name="11% DESINSTALAÇÕES"/>
          <p:cNvSpPr txBox="1"/>
          <p:nvPr/>
        </p:nvSpPr>
        <p:spPr>
          <a:xfrm>
            <a:off x="14155140" y="10636250"/>
            <a:ext cx="8025411" cy="100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latin typeface="Lato Bold"/>
                <a:ea typeface="Lato Bold"/>
                <a:cs typeface="Lato Bold"/>
                <a:sym typeface="Lato Bold"/>
              </a:rPr>
              <a:t>11%</a:t>
            </a:r>
            <a:r>
              <a:rPr>
                <a:latin typeface="Lato Light"/>
                <a:ea typeface="Lato Light"/>
                <a:cs typeface="Lato Light"/>
                <a:sym typeface="Lato Light"/>
              </a:rPr>
              <a:t> DESINSTALAÇÕES</a:t>
            </a:r>
          </a:p>
        </p:txBody>
      </p:sp>
      <p:sp>
        <p:nvSpPr>
          <p:cNvPr id="190" name="Line"/>
          <p:cNvSpPr/>
          <p:nvPr/>
        </p:nvSpPr>
        <p:spPr>
          <a:xfrm>
            <a:off x="10523735" y="4938910"/>
            <a:ext cx="7986718" cy="1531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3500" cap="rnd">
            <a:solidFill>
              <a:srgbClr val="FFFFFF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1" name="Line"/>
          <p:cNvSpPr/>
          <p:nvPr/>
        </p:nvSpPr>
        <p:spPr>
          <a:xfrm>
            <a:off x="17994246" y="6166842"/>
            <a:ext cx="1030979" cy="817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1263" y="21600"/>
                </a:lnTo>
                <a:lnTo>
                  <a:pt x="21600" y="2059"/>
                </a:lnTo>
              </a:path>
            </a:pathLst>
          </a:custGeom>
          <a:ln w="63500" cap="rnd">
            <a:solidFill>
              <a:srgbClr val="FFFFFF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2" name="105.000 downloads…"/>
          <p:cNvSpPr txBox="1"/>
          <p:nvPr/>
        </p:nvSpPr>
        <p:spPr>
          <a:xfrm>
            <a:off x="2709465" y="7861300"/>
            <a:ext cx="6828235" cy="601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7300"/>
              </a:lnSpc>
              <a:buClr>
                <a:srgbClr val="000000"/>
              </a:buClr>
              <a:buFont typeface="Calibri"/>
              <a:defRPr b="0" sz="5900">
                <a:solidFill>
                  <a:srgbClr val="7320C4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latin typeface="Lato Bold"/>
                <a:ea typeface="Lato Bold"/>
                <a:cs typeface="Lato Bold"/>
                <a:sym typeface="Lato Bold"/>
              </a:rPr>
              <a:t>105.000 </a:t>
            </a:r>
            <a:r>
              <a:rPr>
                <a:latin typeface="Lato Light"/>
                <a:ea typeface="Lato Light"/>
                <a:cs typeface="Lato Light"/>
                <a:sym typeface="Lato Light"/>
              </a:rPr>
              <a:t>downloads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algn="l" defTabSz="457200">
              <a:lnSpc>
                <a:spcPts val="7300"/>
              </a:lnSpc>
              <a:buClr>
                <a:srgbClr val="000000"/>
              </a:buClr>
              <a:buFont typeface="Calibri"/>
              <a:defRPr b="0" sz="5900">
                <a:solidFill>
                  <a:srgbClr val="7320C4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em 12 meses</a:t>
            </a:r>
          </a:p>
          <a:p>
            <a:pPr algn="l" defTabSz="457200">
              <a:lnSpc>
                <a:spcPts val="7300"/>
              </a:lnSpc>
              <a:buClr>
                <a:srgbClr val="000000"/>
              </a:buClr>
              <a:buFont typeface="Calibri"/>
              <a:defRPr b="0" sz="5900">
                <a:solidFill>
                  <a:srgbClr val="7320C4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latin typeface="Lato Bold"/>
                <a:ea typeface="Lato Bold"/>
                <a:cs typeface="Lato Bold"/>
                <a:sym typeface="Lato Bold"/>
              </a:rPr>
              <a:t>1,4% </a:t>
            </a:r>
            <a:r>
              <a:rPr>
                <a:latin typeface="Lato Light"/>
                <a:ea typeface="Lato Light"/>
                <a:cs typeface="Lato Light"/>
                <a:sym typeface="Lato Light"/>
              </a:rPr>
              <a:t>mercado/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algn="l" defTabSz="457200">
              <a:lnSpc>
                <a:spcPts val="7300"/>
              </a:lnSpc>
              <a:buClr>
                <a:srgbClr val="000000"/>
              </a:buClr>
              <a:buFont typeface="Calibri"/>
              <a:defRPr b="0" sz="5900">
                <a:solidFill>
                  <a:srgbClr val="7320C4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latin typeface="Lato Light"/>
                <a:ea typeface="Lato Light"/>
                <a:cs typeface="Lato Light"/>
                <a:sym typeface="Lato Light"/>
              </a:rPr>
              <a:t>voluntários BR</a:t>
            </a:r>
          </a:p>
          <a:p>
            <a:pPr algn="l" defTabSz="457200">
              <a:lnSpc>
                <a:spcPts val="9800"/>
              </a:lnSpc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93" name="Line"/>
          <p:cNvSpPr/>
          <p:nvPr/>
        </p:nvSpPr>
        <p:spPr>
          <a:xfrm flipH="1">
            <a:off x="10957421" y="9914135"/>
            <a:ext cx="2207714" cy="1"/>
          </a:xfrm>
          <a:prstGeom prst="line">
            <a:avLst/>
          </a:prstGeom>
          <a:ln w="63500" cap="rnd">
            <a:solidFill>
              <a:srgbClr val="FFFFFF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4" name="Line"/>
          <p:cNvSpPr/>
          <p:nvPr/>
        </p:nvSpPr>
        <p:spPr>
          <a:xfrm rot="5400000">
            <a:off x="10391426" y="9505189"/>
            <a:ext cx="1030979" cy="817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1263" y="21600"/>
                </a:lnTo>
                <a:lnTo>
                  <a:pt x="21600" y="2059"/>
                </a:lnTo>
              </a:path>
            </a:pathLst>
          </a:custGeom>
          <a:ln w="63500" cap="rnd">
            <a:solidFill>
              <a:srgbClr val="FFFFFF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95" name="youp_branco.png" descr="youp_branco.png"/>
          <p:cNvPicPr>
            <a:picLocks noChangeAspect="1"/>
          </p:cNvPicPr>
          <p:nvPr/>
        </p:nvPicPr>
        <p:blipFill>
          <a:blip r:embed="rId2">
            <a:alphaModFix amt="76646"/>
            <a:extLst/>
          </a:blip>
          <a:stretch>
            <a:fillRect/>
          </a:stretch>
        </p:blipFill>
        <p:spPr>
          <a:xfrm>
            <a:off x="21349631" y="711200"/>
            <a:ext cx="2298673" cy="112078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/ viabilidade econômica"/>
          <p:cNvSpPr txBox="1"/>
          <p:nvPr/>
        </p:nvSpPr>
        <p:spPr>
          <a:xfrm>
            <a:off x="812800" y="571499"/>
            <a:ext cx="8371009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/ viabilidade econômica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up_moeda.png" descr="up_moed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9241" y="5369231"/>
            <a:ext cx="1758338" cy="1758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brilho.png" descr="brilh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9882" y="4619873"/>
            <a:ext cx="3257055" cy="325705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COMPARTILHAR"/>
          <p:cNvSpPr txBox="1"/>
          <p:nvPr/>
        </p:nvSpPr>
        <p:spPr>
          <a:xfrm>
            <a:off x="3800503" y="8144407"/>
            <a:ext cx="4595814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5500"/>
              </a:lnSpc>
              <a:defRPr b="0" sz="4400">
                <a:solidFill>
                  <a:srgbClr val="7320C4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COMPARTILHAR</a:t>
            </a:r>
          </a:p>
          <a:p>
            <a:pPr algn="l" defTabSz="457200">
              <a:lnSpc>
                <a:spcPts val="9800"/>
              </a:lnSpc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01" name="/ gamification"/>
          <p:cNvSpPr txBox="1"/>
          <p:nvPr/>
        </p:nvSpPr>
        <p:spPr>
          <a:xfrm>
            <a:off x="812800" y="571499"/>
            <a:ext cx="4979302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7420C4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/ gamification</a:t>
            </a:r>
          </a:p>
        </p:txBody>
      </p:sp>
      <p:sp>
        <p:nvSpPr>
          <p:cNvPr id="202" name="/ gamification / yoUp coin / recomendação"/>
          <p:cNvSpPr txBox="1"/>
          <p:nvPr/>
        </p:nvSpPr>
        <p:spPr>
          <a:xfrm>
            <a:off x="812800" y="12240996"/>
            <a:ext cx="1076093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7100"/>
              </a:lnSpc>
              <a:buClr>
                <a:srgbClr val="000000"/>
              </a:buClr>
              <a:buFont typeface="Calibri"/>
              <a:defRPr b="0" sz="4400">
                <a:solidFill>
                  <a:srgbClr val="7420C4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/>
            <a:r>
              <a:t>/ gamification / yoUp coin / recomendação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35" grpId="1" repeatCount="5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up_moeda.png" descr="up_moed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2831" y="5369231"/>
            <a:ext cx="1758338" cy="1758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up_moeda.png" descr="up_moed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9241" y="5369231"/>
            <a:ext cx="1758338" cy="1758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brilho.png" descr="brilh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9882" y="4619873"/>
            <a:ext cx="3257055" cy="3257054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COMPARTILHAR"/>
          <p:cNvSpPr txBox="1"/>
          <p:nvPr/>
        </p:nvSpPr>
        <p:spPr>
          <a:xfrm>
            <a:off x="3800503" y="8144407"/>
            <a:ext cx="4595814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5500"/>
              </a:lnSpc>
              <a:defRPr b="0" sz="4400">
                <a:solidFill>
                  <a:srgbClr val="7320C4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COMPARTILHAR</a:t>
            </a:r>
          </a:p>
          <a:p>
            <a:pPr algn="l" defTabSz="457200">
              <a:lnSpc>
                <a:spcPts val="9800"/>
              </a:lnSpc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08" name="CONVIDAR"/>
          <p:cNvSpPr txBox="1"/>
          <p:nvPr/>
        </p:nvSpPr>
        <p:spPr>
          <a:xfrm>
            <a:off x="9894093" y="8144407"/>
            <a:ext cx="4595814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5500"/>
              </a:lnSpc>
              <a:defRPr b="0" sz="4400">
                <a:solidFill>
                  <a:srgbClr val="7320C4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CONVIDAR</a:t>
            </a:r>
          </a:p>
          <a:p>
            <a:pPr algn="l" defTabSz="457200">
              <a:lnSpc>
                <a:spcPts val="9800"/>
              </a:lnSpc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>
              <a:latin typeface="Lato Bold"/>
              <a:ea typeface="Lato Bold"/>
              <a:cs typeface="Lato Bold"/>
              <a:sym typeface="Lato Bold"/>
            </a:endParaRPr>
          </a:p>
        </p:txBody>
      </p:sp>
      <p:pic>
        <p:nvPicPr>
          <p:cNvPr id="209" name="brilho.png" descr="brilh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63473" y="4619873"/>
            <a:ext cx="3257054" cy="3257054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/ diferencial"/>
          <p:cNvSpPr txBox="1"/>
          <p:nvPr/>
        </p:nvSpPr>
        <p:spPr>
          <a:xfrm>
            <a:off x="812800" y="571499"/>
            <a:ext cx="4365625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7420C4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/ diferencial</a:t>
            </a:r>
          </a:p>
        </p:txBody>
      </p:sp>
      <p:sp>
        <p:nvSpPr>
          <p:cNvPr id="211" name="/ gamification / yoUp coin / recomendação"/>
          <p:cNvSpPr txBox="1"/>
          <p:nvPr/>
        </p:nvSpPr>
        <p:spPr>
          <a:xfrm>
            <a:off x="812800" y="12240996"/>
            <a:ext cx="1076093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7100"/>
              </a:lnSpc>
              <a:buClr>
                <a:srgbClr val="000000"/>
              </a:buClr>
              <a:buFont typeface="Calibri"/>
              <a:defRPr b="0" sz="4400">
                <a:solidFill>
                  <a:srgbClr val="7420C4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/>
            <a:r>
              <a:t>/ gamification / yoUp coin / recomendação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35" grpId="1" repeatCount="5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up_moeda.png" descr="up_moed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2831" y="5369231"/>
            <a:ext cx="1758338" cy="1758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up_moeda.png" descr="up_moed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9241" y="5369231"/>
            <a:ext cx="1758338" cy="1758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up_moeda.png" descr="up_moed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06421" y="5369231"/>
            <a:ext cx="1758338" cy="1758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rilho.png" descr="brilh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9882" y="4619873"/>
            <a:ext cx="3257055" cy="3257054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COMPARTILHAR"/>
          <p:cNvSpPr txBox="1"/>
          <p:nvPr/>
        </p:nvSpPr>
        <p:spPr>
          <a:xfrm>
            <a:off x="3800503" y="8144407"/>
            <a:ext cx="4595814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5500"/>
              </a:lnSpc>
              <a:defRPr b="0" sz="4400">
                <a:solidFill>
                  <a:srgbClr val="7320C4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COMPARTILHAR</a:t>
            </a:r>
          </a:p>
          <a:p>
            <a:pPr algn="l" defTabSz="457200">
              <a:lnSpc>
                <a:spcPts val="9800"/>
              </a:lnSpc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18" name="CONVIDAR"/>
          <p:cNvSpPr txBox="1"/>
          <p:nvPr/>
        </p:nvSpPr>
        <p:spPr>
          <a:xfrm>
            <a:off x="9894093" y="8144407"/>
            <a:ext cx="4595814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5500"/>
              </a:lnSpc>
              <a:defRPr b="0" sz="4400">
                <a:solidFill>
                  <a:srgbClr val="7320C4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CONVIDAR</a:t>
            </a:r>
          </a:p>
          <a:p>
            <a:pPr algn="l" defTabSz="457200">
              <a:lnSpc>
                <a:spcPts val="9800"/>
              </a:lnSpc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19" name="CHECK-IN"/>
          <p:cNvSpPr txBox="1"/>
          <p:nvPr/>
        </p:nvSpPr>
        <p:spPr>
          <a:xfrm>
            <a:off x="15987684" y="8144407"/>
            <a:ext cx="4595814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5500"/>
              </a:lnSpc>
              <a:defRPr b="0" sz="4400">
                <a:solidFill>
                  <a:srgbClr val="7320C4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CHECK-IN</a:t>
            </a:r>
          </a:p>
          <a:p>
            <a:pPr algn="l" defTabSz="457200">
              <a:lnSpc>
                <a:spcPts val="9800"/>
              </a:lnSpc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>
              <a:latin typeface="Lato Bold"/>
              <a:ea typeface="Lato Bold"/>
              <a:cs typeface="Lato Bold"/>
              <a:sym typeface="Lato Bold"/>
            </a:endParaRPr>
          </a:p>
        </p:txBody>
      </p:sp>
      <p:pic>
        <p:nvPicPr>
          <p:cNvPr id="220" name="brilho.png" descr="brilh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63473" y="4619873"/>
            <a:ext cx="3257054" cy="3257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rilho.png" descr="brilh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57063" y="4619873"/>
            <a:ext cx="3257055" cy="325705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/ gamification"/>
          <p:cNvSpPr txBox="1"/>
          <p:nvPr/>
        </p:nvSpPr>
        <p:spPr>
          <a:xfrm>
            <a:off x="812800" y="571499"/>
            <a:ext cx="4979302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7420C4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/ gamification</a:t>
            </a:r>
          </a:p>
        </p:txBody>
      </p:sp>
      <p:sp>
        <p:nvSpPr>
          <p:cNvPr id="223" name="/ gamification / yoUp coin / recomendação"/>
          <p:cNvSpPr txBox="1"/>
          <p:nvPr/>
        </p:nvSpPr>
        <p:spPr>
          <a:xfrm>
            <a:off x="812800" y="12240996"/>
            <a:ext cx="1076093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7100"/>
              </a:lnSpc>
              <a:buClr>
                <a:srgbClr val="000000"/>
              </a:buClr>
              <a:buFont typeface="Calibri"/>
              <a:defRPr b="0" sz="4400">
                <a:solidFill>
                  <a:srgbClr val="7420C4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/>
            <a:r>
              <a:t>/ gamification / yoUp coin / recomendação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35" grpId="1" repeatCount="8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fundo_branco.png" descr="fundo_branc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94067" y="-743600"/>
            <a:ext cx="25972134" cy="1520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up_animated.gif" descr="up_animated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59060" y="1308099"/>
            <a:ext cx="7265880" cy="39123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8" name="Group"/>
          <p:cNvGrpSpPr/>
          <p:nvPr/>
        </p:nvGrpSpPr>
        <p:grpSpPr>
          <a:xfrm>
            <a:off x="-10187324" y="2851597"/>
            <a:ext cx="44758648" cy="26816879"/>
            <a:chOff x="0" y="0"/>
            <a:chExt cx="44758647" cy="26816877"/>
          </a:xfrm>
        </p:grpSpPr>
        <p:pic>
          <p:nvPicPr>
            <p:cNvPr id="227" name="iphone_1.png" descr="iphone_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4758648" cy="26816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" name="Rectangle"/>
            <p:cNvSpPr/>
            <p:nvPr/>
          </p:nvSpPr>
          <p:spPr>
            <a:xfrm>
              <a:off x="17866884" y="4716924"/>
              <a:ext cx="8259516" cy="14531383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29" name="icon.png" descr="icon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2288278" y="7250489"/>
              <a:ext cx="1355071" cy="1355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0" name="Rounded Rectangle"/>
            <p:cNvSpPr/>
            <p:nvPr/>
          </p:nvSpPr>
          <p:spPr>
            <a:xfrm>
              <a:off x="18414728" y="5313714"/>
              <a:ext cx="1355071" cy="1355071"/>
            </a:xfrm>
            <a:prstGeom prst="roundRect">
              <a:avLst>
                <a:gd name="adj" fmla="val 15000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" name="Rounded Rectangle"/>
            <p:cNvSpPr/>
            <p:nvPr/>
          </p:nvSpPr>
          <p:spPr>
            <a:xfrm>
              <a:off x="20351503" y="5313714"/>
              <a:ext cx="1355071" cy="1355071"/>
            </a:xfrm>
            <a:prstGeom prst="roundRect">
              <a:avLst>
                <a:gd name="adj" fmla="val 15000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2" name="Rounded Rectangle"/>
            <p:cNvSpPr/>
            <p:nvPr/>
          </p:nvSpPr>
          <p:spPr>
            <a:xfrm>
              <a:off x="22288278" y="5313714"/>
              <a:ext cx="1355071" cy="1355071"/>
            </a:xfrm>
            <a:prstGeom prst="roundRect">
              <a:avLst>
                <a:gd name="adj" fmla="val 15000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" name="Rounded Rectangle"/>
            <p:cNvSpPr/>
            <p:nvPr/>
          </p:nvSpPr>
          <p:spPr>
            <a:xfrm>
              <a:off x="24225050" y="5313714"/>
              <a:ext cx="1355071" cy="1355071"/>
            </a:xfrm>
            <a:prstGeom prst="roundRect">
              <a:avLst>
                <a:gd name="adj" fmla="val 15000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" name="Rounded Rectangle"/>
            <p:cNvSpPr/>
            <p:nvPr/>
          </p:nvSpPr>
          <p:spPr>
            <a:xfrm>
              <a:off x="18413946" y="7250489"/>
              <a:ext cx="1355070" cy="1355070"/>
            </a:xfrm>
            <a:prstGeom prst="roundRect">
              <a:avLst>
                <a:gd name="adj" fmla="val 15000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5" name="Rounded Rectangle"/>
            <p:cNvSpPr/>
            <p:nvPr/>
          </p:nvSpPr>
          <p:spPr>
            <a:xfrm>
              <a:off x="20350721" y="7250489"/>
              <a:ext cx="1355070" cy="1355070"/>
            </a:xfrm>
            <a:prstGeom prst="roundRect">
              <a:avLst>
                <a:gd name="adj" fmla="val 15000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6" name="Rounded Rectangle"/>
            <p:cNvSpPr/>
            <p:nvPr/>
          </p:nvSpPr>
          <p:spPr>
            <a:xfrm>
              <a:off x="22287495" y="11124038"/>
              <a:ext cx="1355071" cy="1355071"/>
            </a:xfrm>
            <a:prstGeom prst="roundRect">
              <a:avLst>
                <a:gd name="adj" fmla="val 15000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7" name="Rounded Rectangle"/>
            <p:cNvSpPr/>
            <p:nvPr/>
          </p:nvSpPr>
          <p:spPr>
            <a:xfrm>
              <a:off x="24224270" y="7250489"/>
              <a:ext cx="1355071" cy="1355070"/>
            </a:xfrm>
            <a:prstGeom prst="roundRect">
              <a:avLst>
                <a:gd name="adj" fmla="val 15000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8" name="Rounded Rectangle"/>
            <p:cNvSpPr/>
            <p:nvPr/>
          </p:nvSpPr>
          <p:spPr>
            <a:xfrm>
              <a:off x="18413946" y="9187263"/>
              <a:ext cx="1355070" cy="1355071"/>
            </a:xfrm>
            <a:prstGeom prst="roundRect">
              <a:avLst>
                <a:gd name="adj" fmla="val 15000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9" name="Rounded Rectangle"/>
            <p:cNvSpPr/>
            <p:nvPr/>
          </p:nvSpPr>
          <p:spPr>
            <a:xfrm>
              <a:off x="20350721" y="9187263"/>
              <a:ext cx="1355070" cy="1355071"/>
            </a:xfrm>
            <a:prstGeom prst="roundRect">
              <a:avLst>
                <a:gd name="adj" fmla="val 15000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0" name="Rounded Rectangle"/>
            <p:cNvSpPr/>
            <p:nvPr/>
          </p:nvSpPr>
          <p:spPr>
            <a:xfrm>
              <a:off x="22287495" y="9187263"/>
              <a:ext cx="1355071" cy="1355071"/>
            </a:xfrm>
            <a:prstGeom prst="roundRect">
              <a:avLst>
                <a:gd name="adj" fmla="val 15000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1" name="Rounded Rectangle"/>
            <p:cNvSpPr/>
            <p:nvPr/>
          </p:nvSpPr>
          <p:spPr>
            <a:xfrm>
              <a:off x="24224270" y="9187263"/>
              <a:ext cx="1355071" cy="1355071"/>
            </a:xfrm>
            <a:prstGeom prst="roundRect">
              <a:avLst>
                <a:gd name="adj" fmla="val 15000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2" name="Rounded Rectangle"/>
            <p:cNvSpPr/>
            <p:nvPr/>
          </p:nvSpPr>
          <p:spPr>
            <a:xfrm>
              <a:off x="18413946" y="11124038"/>
              <a:ext cx="1355070" cy="1355071"/>
            </a:xfrm>
            <a:prstGeom prst="roundRect">
              <a:avLst>
                <a:gd name="adj" fmla="val 15000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3" name="Rounded Rectangle"/>
            <p:cNvSpPr/>
            <p:nvPr/>
          </p:nvSpPr>
          <p:spPr>
            <a:xfrm>
              <a:off x="20350721" y="11124038"/>
              <a:ext cx="1355070" cy="1355071"/>
            </a:xfrm>
            <a:prstGeom prst="roundRect">
              <a:avLst>
                <a:gd name="adj" fmla="val 15000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4" name="Rounded Rectangle"/>
            <p:cNvSpPr/>
            <p:nvPr/>
          </p:nvSpPr>
          <p:spPr>
            <a:xfrm>
              <a:off x="24224270" y="11124038"/>
              <a:ext cx="1355071" cy="1355071"/>
            </a:xfrm>
            <a:prstGeom prst="roundRect">
              <a:avLst>
                <a:gd name="adj" fmla="val 15000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5" name="Rounded Rectangle"/>
            <p:cNvSpPr/>
            <p:nvPr/>
          </p:nvSpPr>
          <p:spPr>
            <a:xfrm>
              <a:off x="18413946" y="13060812"/>
              <a:ext cx="1355070" cy="1355071"/>
            </a:xfrm>
            <a:prstGeom prst="roundRect">
              <a:avLst>
                <a:gd name="adj" fmla="val 15000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6" name="Rounded Rectangle"/>
            <p:cNvSpPr/>
            <p:nvPr/>
          </p:nvSpPr>
          <p:spPr>
            <a:xfrm>
              <a:off x="20350721" y="13060812"/>
              <a:ext cx="1355070" cy="1355071"/>
            </a:xfrm>
            <a:prstGeom prst="roundRect">
              <a:avLst>
                <a:gd name="adj" fmla="val 15000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7" name="Rounded Rectangle"/>
            <p:cNvSpPr/>
            <p:nvPr/>
          </p:nvSpPr>
          <p:spPr>
            <a:xfrm>
              <a:off x="22287495" y="13060812"/>
              <a:ext cx="1355071" cy="1355071"/>
            </a:xfrm>
            <a:prstGeom prst="roundRect">
              <a:avLst>
                <a:gd name="adj" fmla="val 15000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12226 [Converted].ai" descr="12226 [Converted].a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95613" y="1727200"/>
            <a:ext cx="12210318" cy="12210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phone_1.png" descr="iphone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185336" y="-603461"/>
            <a:ext cx="28671296" cy="17178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Logo.gif" descr="Logo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35575" y="2540000"/>
            <a:ext cx="5342354" cy="94975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53" name="O aplicativo que ajuda vc a encontrar causas sociais para apoiar!"/>
          <p:cNvSpPr txBox="1"/>
          <p:nvPr/>
        </p:nvSpPr>
        <p:spPr>
          <a:xfrm>
            <a:off x="13948965" y="5445657"/>
            <a:ext cx="7389417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7300"/>
              </a:lnSpc>
              <a:buClr>
                <a:srgbClr val="000000"/>
              </a:buClr>
              <a:buFont typeface="Calibri"/>
              <a:defRPr b="0" sz="5900">
                <a:solidFill>
                  <a:srgbClr val="7320C4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>
                <a:latin typeface="Lato Light"/>
                <a:ea typeface="Lato Light"/>
                <a:cs typeface="Lato Light"/>
                <a:sym typeface="Lato Light"/>
              </a:rPr>
              <a:t>O aplicativo que ajuda vc a encontrar </a:t>
            </a:r>
            <a:r>
              <a:rPr>
                <a:latin typeface="Lato Bold"/>
                <a:ea typeface="Lato Bold"/>
                <a:cs typeface="Lato Bold"/>
                <a:sym typeface="Lato Bold"/>
              </a:rPr>
              <a:t>causas sociais para apoiar!</a:t>
            </a:r>
          </a:p>
          <a:p>
            <a:pPr algn="l" defTabSz="457200">
              <a:lnSpc>
                <a:spcPts val="9800"/>
              </a:lnSpc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54" name="Descubra e participe de projetos próximos a vc que visam tornar o mundo mais colaborativo!"/>
          <p:cNvSpPr txBox="1"/>
          <p:nvPr/>
        </p:nvSpPr>
        <p:spPr>
          <a:xfrm>
            <a:off x="12923143" y="5026557"/>
            <a:ext cx="9441062" cy="601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7300"/>
              </a:lnSpc>
              <a:buClr>
                <a:srgbClr val="000000"/>
              </a:buClr>
              <a:buFont typeface="Calibri"/>
              <a:defRPr b="0" sz="5900">
                <a:solidFill>
                  <a:srgbClr val="7320C4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Descubra e participe de projetos próximos a vc que visam </a:t>
            </a:r>
            <a:r>
              <a:rPr>
                <a:latin typeface="Lato Bold"/>
                <a:ea typeface="Lato Bold"/>
                <a:cs typeface="Lato Bold"/>
                <a:sym typeface="Lato Bold"/>
              </a:rPr>
              <a:t>tornar o mundo mais colaborativo!</a:t>
            </a:r>
          </a:p>
          <a:p>
            <a:pPr algn="l" defTabSz="457200">
              <a:lnSpc>
                <a:spcPts val="9800"/>
              </a:lnSpc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55" name="Crie seu perfil, apoie causas,…"/>
          <p:cNvSpPr txBox="1"/>
          <p:nvPr/>
        </p:nvSpPr>
        <p:spPr>
          <a:xfrm>
            <a:off x="12923143" y="5458357"/>
            <a:ext cx="9441062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7300"/>
              </a:lnSpc>
              <a:buClr>
                <a:srgbClr val="000000"/>
              </a:buClr>
              <a:buFont typeface="Calibri"/>
              <a:defRPr b="0" sz="5900">
                <a:solidFill>
                  <a:srgbClr val="7320C4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Crie seu perfil, </a:t>
            </a:r>
            <a:r>
              <a:rPr>
                <a:latin typeface="Lato Bold"/>
                <a:ea typeface="Lato Bold"/>
                <a:cs typeface="Lato Bold"/>
                <a:sym typeface="Lato Bold"/>
              </a:rPr>
              <a:t>apoie causas,</a:t>
            </a:r>
            <a:endParaRPr>
              <a:latin typeface="Lato Bold"/>
              <a:ea typeface="Lato Bold"/>
              <a:cs typeface="Lato Bold"/>
              <a:sym typeface="Lato Bold"/>
            </a:endParaRPr>
          </a:p>
          <a:p>
            <a:pPr defTabSz="457200">
              <a:lnSpc>
                <a:spcPts val="7300"/>
              </a:lnSpc>
              <a:buClr>
                <a:srgbClr val="000000"/>
              </a:buClr>
              <a:buFont typeface="Calibri"/>
              <a:defRPr b="0" sz="5900">
                <a:solidFill>
                  <a:srgbClr val="7320C4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conquiste honrarias e</a:t>
            </a:r>
          </a:p>
          <a:p>
            <a:pPr defTabSz="457200">
              <a:lnSpc>
                <a:spcPts val="7300"/>
              </a:lnSpc>
              <a:buClr>
                <a:srgbClr val="000000"/>
              </a:buClr>
              <a:buFont typeface="Calibri"/>
              <a:defRPr b="0" sz="5900">
                <a:solidFill>
                  <a:srgbClr val="7320C4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impacte a sua comunidade.</a:t>
            </a:r>
          </a:p>
          <a:p>
            <a:pPr algn="l" defTabSz="457200">
              <a:lnSpc>
                <a:spcPts val="9800"/>
              </a:lnSpc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>
              <a:latin typeface="Lato Bold"/>
              <a:ea typeface="Lato Bold"/>
              <a:cs typeface="Lato Bold"/>
              <a:sym typeface="Lato Bold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clickEffect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4" grpId="3"/>
      <p:bldP build="whole" bldLvl="1" animBg="1" rev="0" advAuto="0" spid="253" grpId="1"/>
      <p:bldP build="whole" bldLvl="1" animBg="1" rev="0" advAuto="0" spid="253" grpId="2"/>
      <p:bldP build="whole" bldLvl="1" animBg="1" rev="0" advAuto="0" spid="254" grpId="4"/>
      <p:bldP build="whole" bldLvl="1" animBg="1" rev="0" advAuto="0" spid="255" grpId="5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Heart"/>
          <p:cNvSpPr/>
          <p:nvPr/>
        </p:nvSpPr>
        <p:spPr>
          <a:xfrm>
            <a:off x="11605132" y="6339374"/>
            <a:ext cx="1173736" cy="1037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fill="norm" stroke="1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7404A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35" grpId="1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6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youp_e.png" descr="youp_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5308" y="-311156"/>
            <a:ext cx="24494616" cy="14338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Comp 1_1.gif" descr="Comp 1_1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0" y="6997700"/>
            <a:ext cx="24384000" cy="190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"/>
          <p:cNvGrpSpPr/>
          <p:nvPr/>
        </p:nvGrpSpPr>
        <p:grpSpPr>
          <a:xfrm>
            <a:off x="8596566" y="1510504"/>
            <a:ext cx="19158539" cy="12383297"/>
            <a:chOff x="0" y="0"/>
            <a:chExt cx="19158537" cy="12383295"/>
          </a:xfrm>
        </p:grpSpPr>
        <p:pic>
          <p:nvPicPr>
            <p:cNvPr id="124" name="12226 [Converted].ai" descr="12226 [Converted].ai"/>
            <p:cNvPicPr>
              <a:picLocks noChangeAspect="1"/>
            </p:cNvPicPr>
            <p:nvPr/>
          </p:nvPicPr>
          <p:blipFill>
            <a:blip r:embed="rId2">
              <a:alphaModFix amt="68324"/>
              <a:extLst/>
            </a:blip>
            <a:stretch>
              <a:fillRect/>
            </a:stretch>
          </p:blipFill>
          <p:spPr>
            <a:xfrm>
              <a:off x="6883925" y="0"/>
              <a:ext cx="12274613" cy="12274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mockup-mac.png" descr="mockup-mac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035497"/>
              <a:ext cx="14500703" cy="83477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7" name="o nosso mundo…"/>
          <p:cNvSpPr txBox="1"/>
          <p:nvPr/>
        </p:nvSpPr>
        <p:spPr>
          <a:xfrm>
            <a:off x="1221994" y="1079500"/>
            <a:ext cx="12025834" cy="383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8200">
                <a:solidFill>
                  <a:srgbClr val="7420C4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rPr>
                <a:latin typeface="Lato Bold"/>
                <a:ea typeface="Lato Bold"/>
                <a:cs typeface="Lato Bold"/>
                <a:sym typeface="Lato Bold"/>
              </a:rPr>
              <a:t>o nosso</a:t>
            </a:r>
            <a:r>
              <a:t> mundo</a:t>
            </a:r>
          </a:p>
          <a:p>
            <a:pPr algn="l">
              <a:defRPr b="0" sz="8200">
                <a:solidFill>
                  <a:srgbClr val="7420C4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é </a:t>
            </a:r>
            <a:r>
              <a:rPr>
                <a:latin typeface="Lato Bold"/>
                <a:ea typeface="Lato Bold"/>
                <a:cs typeface="Lato Bold"/>
                <a:sym typeface="Lato Bold"/>
              </a:rPr>
              <a:t>colaborar com o </a:t>
            </a:r>
            <a:r>
              <a:t>mundo</a:t>
            </a:r>
          </a:p>
          <a:p>
            <a:pPr algn="l">
              <a:defRPr b="0" sz="8200">
                <a:solidFill>
                  <a:srgbClr val="7420C4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rPr>
                <a:latin typeface="Lato Bold"/>
                <a:ea typeface="Lato Bold"/>
                <a:cs typeface="Lato Bold"/>
                <a:sym typeface="Lato Bold"/>
              </a:rPr>
              <a:t>e para o</a:t>
            </a:r>
            <a:r>
              <a:t> mundo.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kate.mp4" descr="skate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4890291" y="-2648680"/>
            <a:ext cx="33620904" cy="1891176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0" name="Rectangle"/>
          <p:cNvSpPr/>
          <p:nvPr/>
        </p:nvSpPr>
        <p:spPr>
          <a:xfrm>
            <a:off x="-432892" y="-943492"/>
            <a:ext cx="25249784" cy="15501384"/>
          </a:xfrm>
          <a:prstGeom prst="rect">
            <a:avLst/>
          </a:prstGeom>
          <a:solidFill>
            <a:srgbClr val="5917B5">
              <a:alpha val="5078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chemeClr val="accent1">
                    <a:lumOff val="16847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1" name="ação social = fazer o bem a alguém. eventos de impacto social.…"/>
          <p:cNvSpPr txBox="1"/>
          <p:nvPr/>
        </p:nvSpPr>
        <p:spPr>
          <a:xfrm>
            <a:off x="1117600" y="5003799"/>
            <a:ext cx="15192261" cy="370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rPr>
                <a:latin typeface="Lato Bold"/>
                <a:ea typeface="Lato Bold"/>
                <a:cs typeface="Lato Bold"/>
                <a:sym typeface="Lato Bold"/>
              </a:rPr>
              <a:t>ação social</a:t>
            </a:r>
            <a:r>
              <a:t> = fazer o bem a alguém.</a:t>
            </a:r>
            <a:br/>
            <a:r>
              <a:t>eventos de </a:t>
            </a:r>
            <a:r>
              <a:rPr>
                <a:latin typeface="Lato Bold"/>
                <a:ea typeface="Lato Bold"/>
                <a:cs typeface="Lato Bold"/>
                <a:sym typeface="Lato Bold"/>
              </a:rPr>
              <a:t>impacto social</a:t>
            </a:r>
            <a:r>
              <a:t>.</a:t>
            </a:r>
          </a:p>
          <a:p>
            <a: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social que dá um </a:t>
            </a:r>
            <a:r>
              <a:rPr>
                <a:latin typeface="Lato Bold"/>
                <a:ea typeface="Lato Bold"/>
                <a:cs typeface="Lato Bold"/>
                <a:sym typeface="Lato Bold"/>
              </a:rPr>
              <a:t>UP no profissional</a:t>
            </a:r>
            <a:r>
              <a:t>.</a:t>
            </a:r>
          </a:p>
          <a:p>
            <a: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rPr>
                <a:latin typeface="Lato Bold"/>
                <a:ea typeface="Lato Bold"/>
                <a:cs typeface="Lato Bold"/>
                <a:sym typeface="Lato Bold"/>
              </a:rPr>
              <a:t>reconhecimento social</a:t>
            </a:r>
            <a:r>
              <a:t> para fazer a diferença.</a:t>
            </a:r>
          </a:p>
        </p:txBody>
      </p:sp>
      <p:sp>
        <p:nvSpPr>
          <p:cNvPr id="132" name="/posicionamento"/>
          <p:cNvSpPr txBox="1"/>
          <p:nvPr/>
        </p:nvSpPr>
        <p:spPr>
          <a:xfrm>
            <a:off x="965199" y="899442"/>
            <a:ext cx="5968005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/posicionamento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26666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12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mile.png" descr="smi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30499" y="-914400"/>
            <a:ext cx="25244998" cy="1682579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/público"/>
          <p:cNvSpPr txBox="1"/>
          <p:nvPr/>
        </p:nvSpPr>
        <p:spPr>
          <a:xfrm>
            <a:off x="965199" y="899442"/>
            <a:ext cx="3193721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/público</a:t>
            </a:r>
          </a:p>
        </p:txBody>
      </p:sp>
      <p:sp>
        <p:nvSpPr>
          <p:cNvPr id="136" name="Classe BC…"/>
          <p:cNvSpPr txBox="1"/>
          <p:nvPr/>
        </p:nvSpPr>
        <p:spPr>
          <a:xfrm>
            <a:off x="10363199" y="-6261101"/>
            <a:ext cx="4849674" cy="55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Classe BC</a:t>
            </a:r>
          </a:p>
          <a:p>
            <a: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25 a 35 anos</a:t>
            </a:r>
          </a:p>
          <a:p>
            <a: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Empático</a:t>
            </a:r>
          </a:p>
          <a:p>
            <a: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Informado</a:t>
            </a:r>
          </a:p>
          <a:p>
            <a: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Responsável</a:t>
            </a:r>
          </a:p>
        </p:txBody>
      </p:sp>
      <p:sp>
        <p:nvSpPr>
          <p:cNvPr id="137" name="classe BC /"/>
          <p:cNvSpPr txBox="1"/>
          <p:nvPr/>
        </p:nvSpPr>
        <p:spPr>
          <a:xfrm>
            <a:off x="1097229" y="11423650"/>
            <a:ext cx="4893158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0000"/>
              </a:lnSpc>
              <a:buClr>
                <a:srgbClr val="000000"/>
              </a:buClr>
              <a:buFont typeface="Calibri"/>
              <a:defRPr b="0" sz="6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classe BC / </a:t>
            </a:r>
          </a:p>
        </p:txBody>
      </p:sp>
      <p:sp>
        <p:nvSpPr>
          <p:cNvPr id="138" name="25 a 35 anos /"/>
          <p:cNvSpPr txBox="1"/>
          <p:nvPr/>
        </p:nvSpPr>
        <p:spPr>
          <a:xfrm>
            <a:off x="5948629" y="11423650"/>
            <a:ext cx="6126379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0000"/>
              </a:lnSpc>
              <a:buClr>
                <a:srgbClr val="000000"/>
              </a:buClr>
              <a:buFont typeface="Calibri"/>
              <a:defRPr b="0" sz="6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25 a 35 anos / </a:t>
            </a:r>
          </a:p>
        </p:txBody>
      </p:sp>
      <p:sp>
        <p:nvSpPr>
          <p:cNvPr id="139" name="empático/"/>
          <p:cNvSpPr txBox="1"/>
          <p:nvPr/>
        </p:nvSpPr>
        <p:spPr>
          <a:xfrm>
            <a:off x="18887665" y="2559050"/>
            <a:ext cx="4611625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0000"/>
              </a:lnSpc>
              <a:buClr>
                <a:srgbClr val="000000"/>
              </a:buClr>
              <a:buFont typeface="Calibri"/>
              <a:defRPr b="0" sz="6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empático/ </a:t>
            </a:r>
          </a:p>
        </p:txBody>
      </p:sp>
      <p:sp>
        <p:nvSpPr>
          <p:cNvPr id="140" name="informado/"/>
          <p:cNvSpPr txBox="1"/>
          <p:nvPr/>
        </p:nvSpPr>
        <p:spPr>
          <a:xfrm>
            <a:off x="18508760" y="4006850"/>
            <a:ext cx="500672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0000"/>
              </a:lnSpc>
              <a:buClr>
                <a:srgbClr val="000000"/>
              </a:buClr>
              <a:buFont typeface="Calibri"/>
              <a:defRPr b="0" sz="6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informado/ </a:t>
            </a:r>
          </a:p>
        </p:txBody>
      </p:sp>
      <p:sp>
        <p:nvSpPr>
          <p:cNvPr id="141" name="responsável/"/>
          <p:cNvSpPr txBox="1"/>
          <p:nvPr/>
        </p:nvSpPr>
        <p:spPr>
          <a:xfrm>
            <a:off x="18217727" y="5454650"/>
            <a:ext cx="5593538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10000"/>
              </a:lnSpc>
              <a:buClr>
                <a:srgbClr val="000000"/>
              </a:buClr>
              <a:buFont typeface="Calibri"/>
              <a:defRPr b="0" sz="6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responsável/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" grpId="5"/>
      <p:bldP build="whole" bldLvl="1" animBg="1" rev="0" advAuto="0" spid="137" grpId="1"/>
      <p:bldP build="whole" bldLvl="1" animBg="1" rev="0" advAuto="0" spid="138" grpId="2"/>
      <p:bldP build="whole" bldLvl="1" animBg="1" rev="0" advAuto="0" spid="139" grpId="3"/>
      <p:bldP build="whole" bldLvl="1" animBg="1" rev="0" advAuto="0" spid="140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ocialmedia.png" descr="socialmed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6135" y="-619691"/>
            <a:ext cx="25176270" cy="16784182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Redes sociais"/>
          <p:cNvSpPr txBox="1"/>
          <p:nvPr/>
        </p:nvSpPr>
        <p:spPr>
          <a:xfrm>
            <a:off x="2743200" y="-1466851"/>
            <a:ext cx="4767625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Redes sociais</a:t>
            </a:r>
          </a:p>
        </p:txBody>
      </p:sp>
      <p:pic>
        <p:nvPicPr>
          <p:cNvPr id="145" name="facebook-logo.png" descr="facebook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1735" y="7126535"/>
            <a:ext cx="1291730" cy="129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nstagram-logo.png" descr="instagram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46135" y="7126535"/>
            <a:ext cx="1291730" cy="129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linkedin-logo.png" descr="linkedin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70535" y="7126535"/>
            <a:ext cx="1291730" cy="129173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/divulgação"/>
          <p:cNvSpPr txBox="1"/>
          <p:nvPr/>
        </p:nvSpPr>
        <p:spPr>
          <a:xfrm>
            <a:off x="965200" y="899442"/>
            <a:ext cx="4234123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/divulgação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ocialmedia.png" descr="socialmed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6135" y="-619691"/>
            <a:ext cx="25176270" cy="16784182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Redes sociais"/>
          <p:cNvSpPr txBox="1"/>
          <p:nvPr/>
        </p:nvSpPr>
        <p:spPr>
          <a:xfrm>
            <a:off x="2743200" y="-1466851"/>
            <a:ext cx="4767625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Redes sociais</a:t>
            </a:r>
          </a:p>
        </p:txBody>
      </p:sp>
      <p:pic>
        <p:nvPicPr>
          <p:cNvPr id="152" name="facebook-logo.png" descr="facebook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8020" y="6772820"/>
            <a:ext cx="1999160" cy="1999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nstagram-logo.png" descr="instagram-logo.png"/>
          <p:cNvPicPr>
            <a:picLocks noChangeAspect="1"/>
          </p:cNvPicPr>
          <p:nvPr/>
        </p:nvPicPr>
        <p:blipFill>
          <a:blip r:embed="rId4">
            <a:alphaModFix amt="60883"/>
            <a:extLst/>
          </a:blip>
          <a:stretch>
            <a:fillRect/>
          </a:stretch>
        </p:blipFill>
        <p:spPr>
          <a:xfrm>
            <a:off x="11546135" y="7126535"/>
            <a:ext cx="1291730" cy="129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linkedin-logo.png" descr="linkedin-logo.png"/>
          <p:cNvPicPr>
            <a:picLocks noChangeAspect="1"/>
          </p:cNvPicPr>
          <p:nvPr/>
        </p:nvPicPr>
        <p:blipFill>
          <a:blip r:embed="rId5">
            <a:alphaModFix amt="60883"/>
            <a:extLst/>
          </a:blip>
          <a:stretch>
            <a:fillRect/>
          </a:stretch>
        </p:blipFill>
        <p:spPr>
          <a:xfrm>
            <a:off x="16270535" y="7126535"/>
            <a:ext cx="1291730" cy="129173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/divulgação"/>
          <p:cNvSpPr txBox="1"/>
          <p:nvPr/>
        </p:nvSpPr>
        <p:spPr>
          <a:xfrm>
            <a:off x="965200" y="899442"/>
            <a:ext cx="4234123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/divulgação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ocialmedia.png" descr="socialmed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6135" y="-619691"/>
            <a:ext cx="25176270" cy="16784182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Redes sociais"/>
          <p:cNvSpPr txBox="1"/>
          <p:nvPr/>
        </p:nvSpPr>
        <p:spPr>
          <a:xfrm>
            <a:off x="2743200" y="-1466851"/>
            <a:ext cx="4767625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Redes sociais</a:t>
            </a:r>
          </a:p>
        </p:txBody>
      </p:sp>
      <p:pic>
        <p:nvPicPr>
          <p:cNvPr id="159" name="instagram-logo.png" descr="instagram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92420" y="6772820"/>
            <a:ext cx="1999160" cy="1999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linkedin-logo.png" descr="linkedin-logo.png"/>
          <p:cNvPicPr>
            <a:picLocks noChangeAspect="1"/>
          </p:cNvPicPr>
          <p:nvPr/>
        </p:nvPicPr>
        <p:blipFill>
          <a:blip r:embed="rId4">
            <a:alphaModFix amt="61000"/>
            <a:extLst/>
          </a:blip>
          <a:stretch>
            <a:fillRect/>
          </a:stretch>
        </p:blipFill>
        <p:spPr>
          <a:xfrm>
            <a:off x="16270535" y="7126535"/>
            <a:ext cx="1291730" cy="129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facebook-logo.png" descr="facebook-logo.png"/>
          <p:cNvPicPr>
            <a:picLocks noChangeAspect="1"/>
          </p:cNvPicPr>
          <p:nvPr/>
        </p:nvPicPr>
        <p:blipFill>
          <a:blip r:embed="rId5">
            <a:alphaModFix amt="61000"/>
            <a:extLst/>
          </a:blip>
          <a:stretch>
            <a:fillRect/>
          </a:stretch>
        </p:blipFill>
        <p:spPr>
          <a:xfrm>
            <a:off x="6821735" y="7126535"/>
            <a:ext cx="1291730" cy="129173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/divulgação"/>
          <p:cNvSpPr txBox="1"/>
          <p:nvPr/>
        </p:nvSpPr>
        <p:spPr>
          <a:xfrm>
            <a:off x="965200" y="899442"/>
            <a:ext cx="4234123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/divulgação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ocialmedia.png" descr="socialmed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6135" y="-619691"/>
            <a:ext cx="25176270" cy="1678418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Redes sociais"/>
          <p:cNvSpPr txBox="1"/>
          <p:nvPr/>
        </p:nvSpPr>
        <p:spPr>
          <a:xfrm>
            <a:off x="2743200" y="-1466851"/>
            <a:ext cx="4767625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Redes sociais</a:t>
            </a:r>
          </a:p>
        </p:txBody>
      </p:sp>
      <p:pic>
        <p:nvPicPr>
          <p:cNvPr id="166" name="linkedin-logo.png" descr="linkedin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16820" y="6772820"/>
            <a:ext cx="1999160" cy="1999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facebook-logo.png" descr="facebook-logo.png"/>
          <p:cNvPicPr>
            <a:picLocks noChangeAspect="1"/>
          </p:cNvPicPr>
          <p:nvPr/>
        </p:nvPicPr>
        <p:blipFill>
          <a:blip r:embed="rId4">
            <a:alphaModFix amt="61000"/>
            <a:extLst/>
          </a:blip>
          <a:stretch>
            <a:fillRect/>
          </a:stretch>
        </p:blipFill>
        <p:spPr>
          <a:xfrm>
            <a:off x="6821735" y="7126535"/>
            <a:ext cx="1291730" cy="129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nstagram-logo.png" descr="instagram-logo.png"/>
          <p:cNvPicPr>
            <a:picLocks noChangeAspect="1"/>
          </p:cNvPicPr>
          <p:nvPr/>
        </p:nvPicPr>
        <p:blipFill>
          <a:blip r:embed="rId5">
            <a:alphaModFix amt="60883"/>
            <a:extLst/>
          </a:blip>
          <a:stretch>
            <a:fillRect/>
          </a:stretch>
        </p:blipFill>
        <p:spPr>
          <a:xfrm>
            <a:off x="11546135" y="7126535"/>
            <a:ext cx="1291730" cy="129173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/divulgação"/>
          <p:cNvSpPr txBox="1"/>
          <p:nvPr/>
        </p:nvSpPr>
        <p:spPr>
          <a:xfrm>
            <a:off x="965200" y="899442"/>
            <a:ext cx="4234123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8900"/>
              </a:lnSpc>
              <a:buClr>
                <a:srgbClr val="000000"/>
              </a:buClr>
              <a:buFont typeface="Calibri"/>
              <a:defRPr b="0" sz="59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/divulgação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